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gEfEV0ywbkCVh6/7A78F7zcvwB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9" name="Google Shape;239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9" name="Google Shape;279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3" name="Google Shape;303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4" name="Google Shape;224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" name="Google Shape;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Relationship Id="rId6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Relationship Id="rId4" Type="http://schemas.openxmlformats.org/officeDocument/2006/relationships/image" Target="../media/image26.png"/><Relationship Id="rId5" Type="http://schemas.openxmlformats.org/officeDocument/2006/relationships/image" Target="../media/image15.png"/><Relationship Id="rId6" Type="http://schemas.openxmlformats.org/officeDocument/2006/relationships/image" Target="../media/image22.png"/><Relationship Id="rId7" Type="http://schemas.openxmlformats.org/officeDocument/2006/relationships/image" Target="../media/image19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MiJuntaDigital: Sistema de Gestión Vecinal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Escuela de Ingeniería en Informática - Duoc UC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Presentado por: Felipe Fuentes 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"/>
          <p:cNvSpPr/>
          <p:nvPr/>
        </p:nvSpPr>
        <p:spPr>
          <a:xfrm>
            <a:off x="546854" y="554950"/>
            <a:ext cx="8778240" cy="488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90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050"/>
              <a:buFont typeface="Arial"/>
              <a:buNone/>
            </a:pPr>
            <a:r>
              <a:rPr b="1" lang="en-US" sz="30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Gestión del proyecto: planificación y riesgos</a:t>
            </a:r>
            <a:endParaRPr sz="3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0"/>
          <p:cNvSpPr/>
          <p:nvPr/>
        </p:nvSpPr>
        <p:spPr>
          <a:xfrm>
            <a:off x="7303770" y="1355646"/>
            <a:ext cx="22860" cy="4665226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0"/>
          <p:cNvSpPr/>
          <p:nvPr/>
        </p:nvSpPr>
        <p:spPr>
          <a:xfrm>
            <a:off x="6693694" y="1519952"/>
            <a:ext cx="468630" cy="22860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0"/>
          <p:cNvSpPr/>
          <p:nvPr/>
        </p:nvSpPr>
        <p:spPr>
          <a:xfrm>
            <a:off x="7139464" y="1355646"/>
            <a:ext cx="351473" cy="351472"/>
          </a:xfrm>
          <a:prstGeom prst="roundRect">
            <a:avLst>
              <a:gd fmla="val 666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7198043" y="1384935"/>
            <a:ext cx="234315" cy="292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0"/>
          <p:cNvSpPr/>
          <p:nvPr/>
        </p:nvSpPr>
        <p:spPr>
          <a:xfrm>
            <a:off x="4580930" y="1409343"/>
            <a:ext cx="1953101" cy="244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Brief / Inicio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10"/>
          <p:cNvSpPr/>
          <p:nvPr/>
        </p:nvSpPr>
        <p:spPr>
          <a:xfrm>
            <a:off x="546854" y="1747123"/>
            <a:ext cx="5987177" cy="249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Levantamiento de requerimientos y definición del alcance del proyecto.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0"/>
          <p:cNvSpPr/>
          <p:nvPr/>
        </p:nvSpPr>
        <p:spPr>
          <a:xfrm>
            <a:off x="7468076" y="2457331"/>
            <a:ext cx="468630" cy="22860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0"/>
          <p:cNvSpPr/>
          <p:nvPr/>
        </p:nvSpPr>
        <p:spPr>
          <a:xfrm>
            <a:off x="7139464" y="2293025"/>
            <a:ext cx="351473" cy="351472"/>
          </a:xfrm>
          <a:prstGeom prst="roundRect">
            <a:avLst>
              <a:gd fmla="val 666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0"/>
          <p:cNvSpPr/>
          <p:nvPr/>
        </p:nvSpPr>
        <p:spPr>
          <a:xfrm>
            <a:off x="7198043" y="2322314"/>
            <a:ext cx="234315" cy="292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0"/>
          <p:cNvSpPr/>
          <p:nvPr/>
        </p:nvSpPr>
        <p:spPr>
          <a:xfrm>
            <a:off x="8096378" y="2346724"/>
            <a:ext cx="2895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Sketch / Diseño Base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0"/>
          <p:cNvSpPr/>
          <p:nvPr/>
        </p:nvSpPr>
        <p:spPr>
          <a:xfrm>
            <a:off x="8096369" y="2684502"/>
            <a:ext cx="5987177" cy="249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Creación de casos de uso, diagramas UML y arquitectura del sistema.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0"/>
          <p:cNvSpPr/>
          <p:nvPr/>
        </p:nvSpPr>
        <p:spPr>
          <a:xfrm>
            <a:off x="6693694" y="3265289"/>
            <a:ext cx="468630" cy="22860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0"/>
          <p:cNvSpPr/>
          <p:nvPr/>
        </p:nvSpPr>
        <p:spPr>
          <a:xfrm>
            <a:off x="7139464" y="3100983"/>
            <a:ext cx="351473" cy="351472"/>
          </a:xfrm>
          <a:prstGeom prst="roundRect">
            <a:avLst>
              <a:gd fmla="val 666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0"/>
          <p:cNvSpPr/>
          <p:nvPr/>
        </p:nvSpPr>
        <p:spPr>
          <a:xfrm>
            <a:off x="7198043" y="3130272"/>
            <a:ext cx="234315" cy="292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10"/>
          <p:cNvSpPr/>
          <p:nvPr/>
        </p:nvSpPr>
        <p:spPr>
          <a:xfrm>
            <a:off x="4580930" y="3154680"/>
            <a:ext cx="1953101" cy="244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Solution / Core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0"/>
          <p:cNvSpPr/>
          <p:nvPr/>
        </p:nvSpPr>
        <p:spPr>
          <a:xfrm>
            <a:off x="546854" y="3492460"/>
            <a:ext cx="5987177" cy="249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Diseño del modelo de datos y desarrollo de funcionalidades principales.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0"/>
          <p:cNvSpPr/>
          <p:nvPr/>
        </p:nvSpPr>
        <p:spPr>
          <a:xfrm>
            <a:off x="7468076" y="4073366"/>
            <a:ext cx="468630" cy="22860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0"/>
          <p:cNvSpPr/>
          <p:nvPr/>
        </p:nvSpPr>
        <p:spPr>
          <a:xfrm>
            <a:off x="7139464" y="3909060"/>
            <a:ext cx="351473" cy="351472"/>
          </a:xfrm>
          <a:prstGeom prst="roundRect">
            <a:avLst>
              <a:gd fmla="val 666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0"/>
          <p:cNvSpPr/>
          <p:nvPr/>
        </p:nvSpPr>
        <p:spPr>
          <a:xfrm>
            <a:off x="7198043" y="3938349"/>
            <a:ext cx="234315" cy="292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0"/>
          <p:cNvSpPr/>
          <p:nvPr/>
        </p:nvSpPr>
        <p:spPr>
          <a:xfrm>
            <a:off x="8096378" y="3962750"/>
            <a:ext cx="29871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Design / Desarrollo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0"/>
          <p:cNvSpPr/>
          <p:nvPr/>
        </p:nvSpPr>
        <p:spPr>
          <a:xfrm>
            <a:off x="8096369" y="4300538"/>
            <a:ext cx="5987177" cy="249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Implementación del frontend, backend e integraciones con servicios externos.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6693694" y="4881443"/>
            <a:ext cx="468630" cy="22860"/>
          </a:xfrm>
          <a:prstGeom prst="roundRect">
            <a:avLst>
              <a:gd fmla="val 102526" name="adj"/>
            </a:avLst>
          </a:prstGeom>
          <a:solidFill>
            <a:srgbClr val="786A6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0"/>
          <p:cNvSpPr/>
          <p:nvPr/>
        </p:nvSpPr>
        <p:spPr>
          <a:xfrm>
            <a:off x="7139464" y="4717137"/>
            <a:ext cx="351473" cy="351472"/>
          </a:xfrm>
          <a:prstGeom prst="roundRect">
            <a:avLst>
              <a:gd fmla="val 666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0"/>
          <p:cNvSpPr/>
          <p:nvPr/>
        </p:nvSpPr>
        <p:spPr>
          <a:xfrm>
            <a:off x="7198043" y="4746427"/>
            <a:ext cx="234315" cy="292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0"/>
          <p:cNvSpPr/>
          <p:nvPr/>
        </p:nvSpPr>
        <p:spPr>
          <a:xfrm>
            <a:off x="3638422" y="4770824"/>
            <a:ext cx="2895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Revisión / Entrega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0"/>
          <p:cNvSpPr/>
          <p:nvPr/>
        </p:nvSpPr>
        <p:spPr>
          <a:xfrm>
            <a:off x="546854" y="5108615"/>
            <a:ext cx="5987177" cy="249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Pruebas, validación con usuarios y entrega final del sistema.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0"/>
          <p:cNvSpPr/>
          <p:nvPr/>
        </p:nvSpPr>
        <p:spPr>
          <a:xfrm>
            <a:off x="546854" y="6274723"/>
            <a:ext cx="13536692" cy="27146"/>
          </a:xfrm>
          <a:prstGeom prst="rect">
            <a:avLst/>
          </a:prstGeom>
          <a:solidFill>
            <a:srgbClr val="D3C9C5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0"/>
          <p:cNvSpPr/>
          <p:nvPr/>
        </p:nvSpPr>
        <p:spPr>
          <a:xfrm>
            <a:off x="546854" y="6633805"/>
            <a:ext cx="1953101" cy="244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E2C2B3"/>
              </a:buClr>
              <a:buSzPts val="1500"/>
              <a:buFont typeface="Arial"/>
              <a:buNone/>
            </a:pPr>
            <a:r>
              <a:rPr b="1" lang="en-US" sz="1500">
                <a:solidFill>
                  <a:srgbClr val="E2C2B3"/>
                </a:solidFill>
                <a:latin typeface="Arial"/>
                <a:ea typeface="Arial"/>
                <a:cs typeface="Arial"/>
                <a:sym typeface="Arial"/>
              </a:rPr>
              <a:t>Carta Gantt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0"/>
          <p:cNvSpPr/>
          <p:nvPr/>
        </p:nvSpPr>
        <p:spPr>
          <a:xfrm>
            <a:off x="546854" y="7034093"/>
            <a:ext cx="4211598" cy="499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Establece hitos principales y secuencia temporal de tareas para seguimiento del avance.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0"/>
          <p:cNvSpPr/>
          <p:nvPr/>
        </p:nvSpPr>
        <p:spPr>
          <a:xfrm>
            <a:off x="5147310" y="6633805"/>
            <a:ext cx="1953101" cy="244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E2C2B3"/>
              </a:buClr>
              <a:buSzPts val="1500"/>
              <a:buFont typeface="Arial"/>
              <a:buNone/>
            </a:pPr>
            <a:r>
              <a:rPr b="1" lang="en-US" sz="1500">
                <a:solidFill>
                  <a:srgbClr val="E2C2B3"/>
                </a:solidFill>
                <a:latin typeface="Arial"/>
                <a:ea typeface="Arial"/>
                <a:cs typeface="Arial"/>
                <a:sym typeface="Arial"/>
              </a:rPr>
              <a:t>Matriz RACI</a:t>
            </a: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5147310" y="7034093"/>
            <a:ext cx="4211598" cy="499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Define roles y responsabilidades de cada integrante del equipo sin ambigüedades.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0"/>
          <p:cNvSpPr/>
          <p:nvPr/>
        </p:nvSpPr>
        <p:spPr>
          <a:xfrm>
            <a:off x="9747766" y="6633805"/>
            <a:ext cx="1953101" cy="244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E2C2B3"/>
              </a:buClr>
              <a:buSzPts val="1500"/>
              <a:buFont typeface="Arial"/>
              <a:buNone/>
            </a:pPr>
            <a:r>
              <a:rPr b="1" lang="en-US" sz="1500">
                <a:solidFill>
                  <a:srgbClr val="E2C2B3"/>
                </a:solidFill>
                <a:latin typeface="Arial"/>
                <a:ea typeface="Arial"/>
                <a:cs typeface="Arial"/>
                <a:sym typeface="Arial"/>
              </a:rPr>
              <a:t>Plan de Riesgos</a:t>
            </a:r>
            <a:endParaRPr b="1" sz="1500">
              <a:solidFill>
                <a:srgbClr val="E2C2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0"/>
          <p:cNvSpPr/>
          <p:nvPr/>
        </p:nvSpPr>
        <p:spPr>
          <a:xfrm>
            <a:off x="9747766" y="7034093"/>
            <a:ext cx="4350782" cy="499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Identifica escenarios críticos con medidas preventivas y correctivas para mitigar impacto.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"/>
          <p:cNvSpPr/>
          <p:nvPr/>
        </p:nvSpPr>
        <p:spPr>
          <a:xfrm>
            <a:off x="494858" y="276959"/>
            <a:ext cx="83574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2950"/>
              <a:buFont typeface="Arial"/>
              <a:buNone/>
            </a:pPr>
            <a:r>
              <a:rPr b="1" lang="en-US" sz="29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Video de demostrativo</a:t>
            </a:r>
            <a:endParaRPr sz="2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1"/>
          <p:cNvSpPr/>
          <p:nvPr/>
        </p:nvSpPr>
        <p:spPr>
          <a:xfrm>
            <a:off x="574953" y="1117699"/>
            <a:ext cx="13571934" cy="483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1"/>
          <p:cNvSpPr/>
          <p:nvPr/>
        </p:nvSpPr>
        <p:spPr>
          <a:xfrm>
            <a:off x="741402" y="2112883"/>
            <a:ext cx="2597825" cy="2363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Calibri"/>
              <a:buNone/>
            </a:pPr>
            <a:r>
              <a:t/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1"/>
          <p:cNvSpPr/>
          <p:nvPr/>
        </p:nvSpPr>
        <p:spPr>
          <a:xfrm>
            <a:off x="741402" y="2439948"/>
            <a:ext cx="4044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1"/>
          <p:cNvSpPr/>
          <p:nvPr/>
        </p:nvSpPr>
        <p:spPr>
          <a:xfrm>
            <a:off x="741402" y="3256478"/>
            <a:ext cx="4044553" cy="9677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1"/>
          <p:cNvSpPr/>
          <p:nvPr/>
        </p:nvSpPr>
        <p:spPr>
          <a:xfrm>
            <a:off x="5315783" y="2112883"/>
            <a:ext cx="2951678" cy="2363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Calibri"/>
              <a:buNone/>
            </a:pPr>
            <a:r>
              <a:t/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1"/>
          <p:cNvSpPr/>
          <p:nvPr/>
        </p:nvSpPr>
        <p:spPr>
          <a:xfrm>
            <a:off x="5315783" y="2439948"/>
            <a:ext cx="4044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1"/>
          <p:cNvSpPr/>
          <p:nvPr/>
        </p:nvSpPr>
        <p:spPr>
          <a:xfrm>
            <a:off x="5315783" y="3256478"/>
            <a:ext cx="4044553" cy="1209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1"/>
          <p:cNvSpPr/>
          <p:nvPr/>
        </p:nvSpPr>
        <p:spPr>
          <a:xfrm>
            <a:off x="9890165" y="2112883"/>
            <a:ext cx="2125623" cy="2363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Calibri"/>
              <a:buNone/>
            </a:pPr>
            <a:r>
              <a:t/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1"/>
          <p:cNvSpPr/>
          <p:nvPr/>
        </p:nvSpPr>
        <p:spPr>
          <a:xfrm>
            <a:off x="9890165" y="2439948"/>
            <a:ext cx="4044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1"/>
          <p:cNvSpPr/>
          <p:nvPr/>
        </p:nvSpPr>
        <p:spPr>
          <a:xfrm>
            <a:off x="9890165" y="3256478"/>
            <a:ext cx="4044553" cy="1209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1"/>
          <p:cNvSpPr/>
          <p:nvPr/>
        </p:nvSpPr>
        <p:spPr>
          <a:xfrm>
            <a:off x="741402" y="4950262"/>
            <a:ext cx="3118961" cy="2363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Calibri"/>
              <a:buNone/>
            </a:pPr>
            <a:r>
              <a:t/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1"/>
          <p:cNvSpPr/>
          <p:nvPr/>
        </p:nvSpPr>
        <p:spPr>
          <a:xfrm>
            <a:off x="741402" y="5277326"/>
            <a:ext cx="4044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1"/>
          <p:cNvSpPr/>
          <p:nvPr/>
        </p:nvSpPr>
        <p:spPr>
          <a:xfrm>
            <a:off x="741402" y="6093857"/>
            <a:ext cx="4044553" cy="1209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1"/>
          <p:cNvSpPr/>
          <p:nvPr/>
        </p:nvSpPr>
        <p:spPr>
          <a:xfrm>
            <a:off x="5315783" y="4950262"/>
            <a:ext cx="2313742" cy="2363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Calibri"/>
              <a:buNone/>
            </a:pPr>
            <a:r>
              <a:t/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1"/>
          <p:cNvSpPr/>
          <p:nvPr/>
        </p:nvSpPr>
        <p:spPr>
          <a:xfrm>
            <a:off x="5315783" y="5277326"/>
            <a:ext cx="4044553" cy="9677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1"/>
          <p:cNvSpPr/>
          <p:nvPr/>
        </p:nvSpPr>
        <p:spPr>
          <a:xfrm>
            <a:off x="5315783" y="6335792"/>
            <a:ext cx="4044553" cy="1209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7306" y="953035"/>
            <a:ext cx="12015788" cy="6758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/>
          <p:nvPr/>
        </p:nvSpPr>
        <p:spPr>
          <a:xfrm>
            <a:off x="692706" y="544592"/>
            <a:ext cx="9308187" cy="618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850"/>
              <a:buFont typeface="Arial"/>
              <a:buNone/>
            </a:pPr>
            <a:r>
              <a:rPr b="1" lang="en-US" sz="38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Conclusiones y Proyecciones Futuras</a:t>
            </a:r>
            <a:endParaRPr sz="3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2"/>
          <p:cNvSpPr/>
          <p:nvPr/>
        </p:nvSpPr>
        <p:spPr>
          <a:xfrm>
            <a:off x="692706" y="1559004"/>
            <a:ext cx="13244989" cy="6334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La implementación de MiJuntaDigital ha sido un proceso transformador, sentando las bases para una gestión vecinal más eficiente y participativa. A continuación, destacamos los puntos clave: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308" name="Google Shape;30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706" y="2415064"/>
            <a:ext cx="494824" cy="49482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2"/>
          <p:cNvSpPr/>
          <p:nvPr/>
        </p:nvSpPr>
        <p:spPr>
          <a:xfrm>
            <a:off x="692706" y="3157299"/>
            <a:ext cx="3851791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00"/>
              <a:buFont typeface="Arial"/>
              <a:buNone/>
            </a:pPr>
            <a:r>
              <a:rPr b="1" lang="en-US" sz="19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Logros Principales del Sistema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2"/>
          <p:cNvSpPr/>
          <p:nvPr/>
        </p:nvSpPr>
        <p:spPr>
          <a:xfrm>
            <a:off x="692706" y="3585210"/>
            <a:ext cx="6498788" cy="1266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MiJuntaDigital esta logrando establecer una plataforma robusta y segura, optimizando la comunicación y las tareas administrativas. Se ha facilitado el acceso a la información y se ha promovido la transparencia en la gestión de las juntas de vecinos.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311" name="Google Shape;31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8906" y="2415064"/>
            <a:ext cx="494824" cy="49482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2"/>
          <p:cNvSpPr/>
          <p:nvPr/>
        </p:nvSpPr>
        <p:spPr>
          <a:xfrm>
            <a:off x="7438906" y="3157299"/>
            <a:ext cx="4921329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00"/>
              <a:buFont typeface="Arial"/>
              <a:buNone/>
            </a:pPr>
            <a:r>
              <a:rPr b="1" lang="en-US" sz="19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Impacto Esperado en Juntas de Vecinos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2"/>
          <p:cNvSpPr/>
          <p:nvPr/>
        </p:nvSpPr>
        <p:spPr>
          <a:xfrm>
            <a:off x="7438906" y="3585210"/>
            <a:ext cx="6498788" cy="1266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Se busca un aumento significativo en la participación vecinal, una mejora en la toma de decisiones colectivas y una reducción en la carga administrativa. El sistema busca fomentar una comunidad más cohesionada y mejor informada.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314" name="Google Shape;314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2706" y="5247918"/>
            <a:ext cx="494824" cy="49482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2"/>
          <p:cNvSpPr/>
          <p:nvPr/>
        </p:nvSpPr>
        <p:spPr>
          <a:xfrm>
            <a:off x="692706" y="5990153"/>
            <a:ext cx="5540335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00"/>
              <a:buFont typeface="Arial"/>
              <a:buNone/>
            </a:pPr>
            <a:r>
              <a:rPr b="1" lang="en-US" sz="19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Lecciones Aprendidas Hasta ahora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2"/>
          <p:cNvSpPr/>
          <p:nvPr/>
        </p:nvSpPr>
        <p:spPr>
          <a:xfrm>
            <a:off x="692706" y="6418064"/>
            <a:ext cx="6498788" cy="1266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El proyecto nos esta enseñó la importancia crítica de la agilidad en la adaptación a nuevos requisitos y la necesidad de priorizar la escalabilidad y la seguridad desde las etapas iniciales de diseño.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2"/>
          <p:cNvSpPr/>
          <p:nvPr/>
        </p:nvSpPr>
        <p:spPr>
          <a:xfrm>
            <a:off x="7438906" y="5990153"/>
            <a:ext cx="3889891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None/>
            </a:pPr>
            <a:r>
              <a:t/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2"/>
          <p:cNvSpPr/>
          <p:nvPr/>
        </p:nvSpPr>
        <p:spPr>
          <a:xfrm>
            <a:off x="7438906" y="6418064"/>
            <a:ext cx="6498788" cy="1266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Calibri"/>
              <a:buNone/>
            </a:pPr>
            <a:r>
              <a:t/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9" name="Google Shape;319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4350"/>
              <a:buFont typeface="Arial"/>
              <a:buNone/>
            </a:pPr>
            <a:r>
              <a:rPr b="1" lang="en-US" sz="43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Contexto: La realidad de las juntas de vecinos en</a:t>
            </a:r>
            <a:endParaRPr b="1" sz="4350">
              <a:solidFill>
                <a:srgbClr val="FFF8F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4350"/>
              <a:buFont typeface="Arial"/>
              <a:buNone/>
            </a:pPr>
            <a:r>
              <a:rPr b="1" lang="en-US" sz="43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Chile</a:t>
            </a:r>
            <a:endParaRPr sz="4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777954" y="2534126"/>
            <a:ext cx="7627739" cy="14225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Las juntas de vecinos son pilares fundamentales en la organización territorial chilena, responsables de canalizar necesidades comunitarias, coordinar proyectos vecinales y servir como vínculo entre ciudadanos y autoridades locales.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777954" y="4156710"/>
            <a:ext cx="7627739" cy="10669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Sin embargo, la falta de herramientas digitales genera múltiples dificultades en la organización interna, comunicación con vecinos, transparencia en la gestión y participación comunitaria.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777954" y="5423654"/>
            <a:ext cx="7627739" cy="10669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None/>
            </a:pPr>
            <a:r>
              <a:rPr b="1"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Muchos procesos siguen siendo manuales o presenciales</a:t>
            </a: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, lo que limita la eficiencia y reduce el alcance de estas organizaciones esenciales.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5" name="Google Shape;6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5524" y="2584133"/>
            <a:ext cx="4904423" cy="490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03023" y="7618332"/>
            <a:ext cx="1845184" cy="532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/>
          <p:nvPr/>
        </p:nvSpPr>
        <p:spPr>
          <a:xfrm>
            <a:off x="701635" y="1020961"/>
            <a:ext cx="13217485" cy="626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900"/>
              <a:buFont typeface="Arial"/>
              <a:buNone/>
            </a:pPr>
            <a:r>
              <a:rPr b="1" lang="en-US" sz="39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Problemas identificados en la gestión vecinal actual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701635" y="2048232"/>
            <a:ext cx="4275415" cy="2483763"/>
          </a:xfrm>
          <a:prstGeom prst="roundRect">
            <a:avLst>
              <a:gd fmla="val 4418" name="adj"/>
            </a:avLst>
          </a:prstGeom>
          <a:solidFill>
            <a:srgbClr val="403234"/>
          </a:solidFill>
          <a:ln cap="flat" cmpd="sng" w="22850">
            <a:solidFill>
              <a:srgbClr val="786A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678775" y="2048232"/>
            <a:ext cx="91440" cy="2483763"/>
          </a:xfrm>
          <a:prstGeom prst="roundRect">
            <a:avLst>
              <a:gd fmla="val 32886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993458" y="2271474"/>
            <a:ext cx="3760351" cy="626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50"/>
              <a:buFont typeface="Arial"/>
              <a:buNone/>
            </a:pPr>
            <a:r>
              <a:rPr b="1" lang="en-US" sz="19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Inscripción y validación manual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1016318" y="2897981"/>
            <a:ext cx="3760351" cy="1283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El registro de vecinos se realiza de forma manual, generando retrasos y errores en la integración de nuevos miembros a la comunidad.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5177433" y="2048232"/>
            <a:ext cx="4275415" cy="2483763"/>
          </a:xfrm>
          <a:prstGeom prst="roundRect">
            <a:avLst>
              <a:gd fmla="val 4418" name="adj"/>
            </a:avLst>
          </a:prstGeom>
          <a:solidFill>
            <a:srgbClr val="403234"/>
          </a:solidFill>
          <a:ln cap="flat" cmpd="sng" w="22850">
            <a:solidFill>
              <a:srgbClr val="786A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5154573" y="2048232"/>
            <a:ext cx="91440" cy="2483763"/>
          </a:xfrm>
          <a:prstGeom prst="roundRect">
            <a:avLst>
              <a:gd fmla="val 32886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5469255" y="2271474"/>
            <a:ext cx="3716060" cy="313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50"/>
              <a:buFont typeface="Arial"/>
              <a:buNone/>
            </a:pPr>
            <a:r>
              <a:rPr b="1" lang="en-US" sz="19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Emisión lenta de certificados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5469255" y="2895613"/>
            <a:ext cx="3760351" cy="16037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Los certificados requieren múltiples pasos presenciales, creando procedimientos lentos y poco transparentes que generan desconfianza.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9653230" y="2048232"/>
            <a:ext cx="4275415" cy="2483763"/>
          </a:xfrm>
          <a:prstGeom prst="roundRect">
            <a:avLst>
              <a:gd fmla="val 4418" name="adj"/>
            </a:avLst>
          </a:prstGeom>
          <a:solidFill>
            <a:srgbClr val="403234"/>
          </a:solidFill>
          <a:ln cap="flat" cmpd="sng" w="22850">
            <a:solidFill>
              <a:srgbClr val="786A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9630370" y="2048232"/>
            <a:ext cx="91440" cy="2483763"/>
          </a:xfrm>
          <a:prstGeom prst="roundRect">
            <a:avLst>
              <a:gd fmla="val 32886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9945052" y="2228995"/>
            <a:ext cx="3760351" cy="626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50"/>
              <a:buFont typeface="Arial"/>
              <a:buNone/>
            </a:pPr>
            <a:r>
              <a:rPr b="1" lang="en-US" sz="19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Gestión desorganizada de proyectos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9945053" y="2895613"/>
            <a:ext cx="3760351" cy="1283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La ausencia de sistemas centralizados impide el seguimiento claro de recursos, avances y resultados en proyectos comunitarios.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01635" y="4732377"/>
            <a:ext cx="4275415" cy="2476262"/>
          </a:xfrm>
          <a:prstGeom prst="roundRect">
            <a:avLst>
              <a:gd fmla="val 4431" name="adj"/>
            </a:avLst>
          </a:prstGeom>
          <a:solidFill>
            <a:srgbClr val="403234"/>
          </a:solidFill>
          <a:ln cap="flat" cmpd="sng" w="22850">
            <a:solidFill>
              <a:srgbClr val="786A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678775" y="4732377"/>
            <a:ext cx="91440" cy="2476262"/>
          </a:xfrm>
          <a:prstGeom prst="roundRect">
            <a:avLst>
              <a:gd fmla="val 32886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993458" y="4955619"/>
            <a:ext cx="3760351" cy="626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50"/>
              <a:buFont typeface="Arial"/>
              <a:buNone/>
            </a:pPr>
            <a:r>
              <a:rPr b="1" lang="en-US" sz="19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Administración ineficiente de espacios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993458" y="5702379"/>
            <a:ext cx="3760351" cy="1283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La falta de coordinación tecnológica provoca choques de horarios, reservas duplicadas y uso ineficiente de infraestructura disponible.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5177433" y="4732377"/>
            <a:ext cx="4275415" cy="2476262"/>
          </a:xfrm>
          <a:prstGeom prst="roundRect">
            <a:avLst>
              <a:gd fmla="val 4431" name="adj"/>
            </a:avLst>
          </a:prstGeom>
          <a:solidFill>
            <a:srgbClr val="403234"/>
          </a:solidFill>
          <a:ln cap="flat" cmpd="sng" w="22850">
            <a:solidFill>
              <a:srgbClr val="786A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5154573" y="4732377"/>
            <a:ext cx="91440" cy="2476262"/>
          </a:xfrm>
          <a:prstGeom prst="roundRect">
            <a:avLst>
              <a:gd fmla="val 32886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5469255" y="5033512"/>
            <a:ext cx="3760351" cy="626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950"/>
              <a:buFont typeface="Arial"/>
              <a:buNone/>
            </a:pPr>
            <a:r>
              <a:rPr b="1" lang="en-US" sz="19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Comunicación débil y tradicional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5469255" y="5702379"/>
            <a:ext cx="3760351" cy="1283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550"/>
              <a:buFont typeface="Arial"/>
              <a:buNone/>
            </a:pPr>
            <a:r>
              <a:rPr lang="en-US" sz="15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La dependencia de métodos como carteles impresos reduce el alcance y limita la participación activa, especialmente de jóvenes.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/>
          <p:nvPr/>
        </p:nvSpPr>
        <p:spPr>
          <a:xfrm>
            <a:off x="588050" y="595789"/>
            <a:ext cx="7967901" cy="1050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300"/>
              <a:buFont typeface="Arial"/>
              <a:buNone/>
            </a:pPr>
            <a:r>
              <a:rPr b="1" lang="en-US" sz="33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MiJuntaDigital: Nuestra solución</a:t>
            </a:r>
            <a:endParaRPr b="1" sz="3300">
              <a:solidFill>
                <a:srgbClr val="FFF8F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300"/>
              <a:buFont typeface="Arial"/>
              <a:buNone/>
            </a:pPr>
            <a:r>
              <a:rPr b="1" lang="en-US" sz="33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propuesta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588051" y="1897856"/>
            <a:ext cx="7713468" cy="806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Sistema web responsivo conectado a una base de datos relacional que </a:t>
            </a:r>
            <a:r>
              <a:rPr b="1" lang="en-US" sz="1600">
                <a:solidFill>
                  <a:srgbClr val="E2C2B3"/>
                </a:solidFill>
                <a:latin typeface="Arial"/>
                <a:ea typeface="Arial"/>
                <a:cs typeface="Arial"/>
                <a:sym typeface="Arial"/>
              </a:rPr>
              <a:t>digitaliza y automatiza los principales procesos</a:t>
            </a: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de la junta de vecinos, garantizando integridad y trazabilidad de la información.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2" name="Google Shape;10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8050" y="2892981"/>
            <a:ext cx="419933" cy="41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/>
          <p:nvPr/>
        </p:nvSpPr>
        <p:spPr>
          <a:xfrm>
            <a:off x="1217890" y="2992636"/>
            <a:ext cx="3034308" cy="2625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Registro digital simplificado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1217890" y="3355896"/>
            <a:ext cx="7338060" cy="537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Formularios digitales para validación de identidad, reduciendo errores de registros manuales.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5" name="Google Shape;105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8050" y="4229338"/>
            <a:ext cx="419933" cy="41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/>
          <p:nvPr/>
        </p:nvSpPr>
        <p:spPr>
          <a:xfrm>
            <a:off x="1217890" y="4328993"/>
            <a:ext cx="2620328" cy="2625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Certificados verificables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1217890" y="4692253"/>
            <a:ext cx="7338060" cy="537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Emisión rápida con folio único, firma digital y código QR que otorga seguridad y transparencia.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8" name="Google Shape;108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8050" y="5565696"/>
            <a:ext cx="419933" cy="41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1217890" y="5665351"/>
            <a:ext cx="3709749" cy="2625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Gestión de proyectos comunitarios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1217890" y="6028611"/>
            <a:ext cx="7338060" cy="2687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Postulación de ideas y trazabilidad completa en cada etapa del proceso de aprobación.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1" name="Google Shape;111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88050" y="6633329"/>
            <a:ext cx="419933" cy="41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"/>
          <p:cNvSpPr/>
          <p:nvPr/>
        </p:nvSpPr>
        <p:spPr>
          <a:xfrm>
            <a:off x="1217890" y="6732984"/>
            <a:ext cx="2259330" cy="2625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Reservas inteligentes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1217890" y="7096244"/>
            <a:ext cx="7338060" cy="537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Administración en línea de espacios comunes evitando conflictos y mejorando organización.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>
            <a:off x="396835" y="311825"/>
            <a:ext cx="320325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Objetivos del proyecto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396835" y="963692"/>
            <a:ext cx="6780014" cy="1404308"/>
          </a:xfrm>
          <a:prstGeom prst="roundRect">
            <a:avLst>
              <a:gd fmla="val 1720" name="adj"/>
            </a:avLst>
          </a:prstGeom>
          <a:solidFill>
            <a:srgbClr val="37201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1" name="Google Shape;1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0183" y="1131808"/>
            <a:ext cx="212646" cy="17002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/>
          <p:nvPr/>
        </p:nvSpPr>
        <p:spPr>
          <a:xfrm>
            <a:off x="836176" y="1105376"/>
            <a:ext cx="1701165" cy="2126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673178" y="1525827"/>
            <a:ext cx="622732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Desarrollar un sistema integral de gestión vecinal que digitalice y optimice los procesos de las juntas de vecinos, mejorando la transparencia, participación comunitaria y eficiencia operativa.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4" name="Google Shape;12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1171" y="963692"/>
            <a:ext cx="6780014" cy="678001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/>
          <p:nvPr/>
        </p:nvSpPr>
        <p:spPr>
          <a:xfrm>
            <a:off x="396835" y="8055428"/>
            <a:ext cx="13836729" cy="21788"/>
          </a:xfrm>
          <a:prstGeom prst="rect">
            <a:avLst/>
          </a:prstGeom>
          <a:solidFill>
            <a:srgbClr val="D3C9C5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831179" y="2985152"/>
            <a:ext cx="1836777" cy="2126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Objetivos Específicos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7" name="Google Shape;12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3138" y="2474637"/>
            <a:ext cx="6918365" cy="45362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/>
          <p:nvPr/>
        </p:nvSpPr>
        <p:spPr>
          <a:xfrm>
            <a:off x="510183" y="9196864"/>
            <a:ext cx="1745933" cy="177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Centralizar información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510183" y="9442013"/>
            <a:ext cx="6691670" cy="181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850"/>
              <a:buFont typeface="Arial"/>
              <a:buNone/>
            </a:pPr>
            <a:r>
              <a:rPr lang="en-US" sz="8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Crear una base de datos unificada para todos los procesos vecinales.</a:t>
            </a:r>
            <a:endParaRPr sz="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0" name="Google Shape;130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7658" y="6975797"/>
            <a:ext cx="6918365" cy="45362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/>
          <p:nvPr/>
        </p:nvSpPr>
        <p:spPr>
          <a:xfrm>
            <a:off x="7428548" y="9196864"/>
            <a:ext cx="1575435" cy="177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Automatizar procesos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7428548" y="9442013"/>
            <a:ext cx="6691670" cy="181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850"/>
              <a:buFont typeface="Arial"/>
              <a:buNone/>
            </a:pPr>
            <a:r>
              <a:rPr lang="en-US" sz="8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Reducir tareas manuales mediante flujos digitales eficientes.</a:t>
            </a:r>
            <a:endParaRPr sz="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3" name="Google Shape;133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6835" y="9736812"/>
            <a:ext cx="6918365" cy="45362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/>
          <p:nvPr/>
        </p:nvSpPr>
        <p:spPr>
          <a:xfrm>
            <a:off x="510183" y="10303788"/>
            <a:ext cx="1770936" cy="177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Aumentar transparencia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510183" y="10548938"/>
            <a:ext cx="6691670" cy="181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850"/>
              <a:buFont typeface="Arial"/>
              <a:buNone/>
            </a:pPr>
            <a:r>
              <a:rPr lang="en-US" sz="8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Proporcionar trazabilidad completa en solicitudes y decisiones.</a:t>
            </a:r>
            <a:endParaRPr sz="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6" name="Google Shape;13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315200" y="9736812"/>
            <a:ext cx="6918365" cy="45362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"/>
          <p:cNvSpPr/>
          <p:nvPr/>
        </p:nvSpPr>
        <p:spPr>
          <a:xfrm>
            <a:off x="7428548" y="10303788"/>
            <a:ext cx="1712000" cy="177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Fomentar participación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/>
          <p:nvPr/>
        </p:nvSpPr>
        <p:spPr>
          <a:xfrm>
            <a:off x="7428548" y="10548938"/>
            <a:ext cx="6691670" cy="181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850"/>
              <a:buFont typeface="Arial"/>
              <a:buNone/>
            </a:pPr>
            <a:r>
              <a:rPr lang="en-US" sz="8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Facilitar el acceso y comunicación entre vecinos y directorio.</a:t>
            </a:r>
            <a:endParaRPr sz="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510183" y="4239858"/>
            <a:ext cx="7315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1"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Centralizar información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Crear una base de datos unificada para todos los procesos vecinales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pic>
        <p:nvPicPr>
          <p:cNvPr descr="preencoded.png" id="140" name="Google Shape;1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0183" y="2996249"/>
            <a:ext cx="212646" cy="17002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"/>
          <p:cNvSpPr txBox="1"/>
          <p:nvPr/>
        </p:nvSpPr>
        <p:spPr>
          <a:xfrm>
            <a:off x="510183" y="3399110"/>
            <a:ext cx="7315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1"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Automatizar procesos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Reducir tareas manuales mediante flujos digitales eficientes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396835" y="5244687"/>
            <a:ext cx="7315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1"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Aumentar transparencia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Proporcionar trazabilidad completa en solicitudes y decisiones.</a:t>
            </a:r>
            <a:endParaRPr/>
          </a:p>
        </p:txBody>
      </p:sp>
      <p:pic>
        <p:nvPicPr>
          <p:cNvPr id="143" name="Google Shape;143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2703023" y="7811690"/>
            <a:ext cx="1845184" cy="33961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5"/>
          <p:cNvSpPr txBox="1"/>
          <p:nvPr/>
        </p:nvSpPr>
        <p:spPr>
          <a:xfrm>
            <a:off x="396835" y="6232964"/>
            <a:ext cx="7315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1"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Fomentar participación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Facilitar el acceso y comunicación entre vecinos y directorio.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"/>
          <p:cNvSpPr/>
          <p:nvPr/>
        </p:nvSpPr>
        <p:spPr>
          <a:xfrm>
            <a:off x="793790" y="939879"/>
            <a:ext cx="568511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Alcance del sistema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793790" y="2215634"/>
            <a:ext cx="371832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000000"/>
                </a:solidFill>
                <a:highlight>
                  <a:srgbClr val="E2C2B3"/>
                </a:highlight>
                <a:latin typeface="Arial"/>
                <a:ea typeface="Arial"/>
                <a:cs typeface="Arial"/>
                <a:sym typeface="Arial"/>
              </a:rPr>
              <a:t>✓ Qué hace el sistema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793790" y="286773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Registro y validación digital de vecinos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793790" y="330993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Emisión automatizada de certificados de residencia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793790" y="3752136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Gestión completa de proyectos comunitarios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793790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Reserva en línea de espacios comunes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793790" y="463653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Gestiona pagos o transacciones financieras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793790" y="507873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Incluye votaciones de proyectos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6"/>
          <p:cNvSpPr/>
          <p:nvPr/>
        </p:nvSpPr>
        <p:spPr>
          <a:xfrm>
            <a:off x="793790" y="552092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Publicación de noticias y notificaciones automáticas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/>
          <p:nvPr/>
        </p:nvSpPr>
        <p:spPr>
          <a:xfrm>
            <a:off x="793790" y="5963126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Chatbot con IA para consultas frecuentes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793790" y="640532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Tablero de métricas y reportes para el directorio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793790" y="684752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Sistema de auditoría y trazabilidad de operaciones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7599521" y="2215634"/>
            <a:ext cx="4353044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D3C9C5"/>
                </a:solidFill>
                <a:highlight>
                  <a:srgbClr val="5F5153"/>
                </a:highlight>
                <a:latin typeface="Arial"/>
                <a:ea typeface="Arial"/>
                <a:cs typeface="Arial"/>
                <a:sym typeface="Arial"/>
              </a:rPr>
              <a:t>✗ Qué no hace el sistema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7599521" y="286773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No reemplaza asambleas presenciales obligatorias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7599521" y="330993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No administra servicios municipales externos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7599521" y="3752136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No valida identidad mediante sistemas gubernamentales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6"/>
          <p:cNvSpPr/>
          <p:nvPr/>
        </p:nvSpPr>
        <p:spPr>
          <a:xfrm>
            <a:off x="7599521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No genera contratos legales automáticos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3" name="Google Shape;17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174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7"/>
          <p:cNvSpPr/>
          <p:nvPr/>
        </p:nvSpPr>
        <p:spPr>
          <a:xfrm>
            <a:off x="5958959" y="371237"/>
            <a:ext cx="3804880" cy="4218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Tecnologías utilizadas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5958959" y="995601"/>
            <a:ext cx="8198882" cy="1614964"/>
          </a:xfrm>
          <a:prstGeom prst="roundRect">
            <a:avLst>
              <a:gd fmla="val 1254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6093976" y="1130618"/>
            <a:ext cx="405051" cy="405051"/>
          </a:xfrm>
          <a:prstGeom prst="roundRect">
            <a:avLst>
              <a:gd fmla="val 22572678" name="adj"/>
            </a:avLst>
          </a:prstGeom>
          <a:solidFill>
            <a:srgbClr val="E2C2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7" name="Google Shape;17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5418" y="1241941"/>
            <a:ext cx="182166" cy="18216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7"/>
          <p:cNvSpPr/>
          <p:nvPr/>
        </p:nvSpPr>
        <p:spPr>
          <a:xfrm>
            <a:off x="6093976" y="1670685"/>
            <a:ext cx="1687711" cy="210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Backend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7"/>
          <p:cNvSpPr/>
          <p:nvPr/>
        </p:nvSpPr>
        <p:spPr>
          <a:xfrm>
            <a:off x="6093976" y="1962626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Python + Django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6093976" y="2259568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Framework robusto para lógica de negocio y APIs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5958959" y="2745581"/>
            <a:ext cx="8198882" cy="1614964"/>
          </a:xfrm>
          <a:prstGeom prst="roundRect">
            <a:avLst>
              <a:gd fmla="val 1254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6093976" y="2880598"/>
            <a:ext cx="405051" cy="405051"/>
          </a:xfrm>
          <a:prstGeom prst="roundRect">
            <a:avLst>
              <a:gd fmla="val 22572678" name="adj"/>
            </a:avLst>
          </a:prstGeom>
          <a:solidFill>
            <a:srgbClr val="997B7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3" name="Google Shape;18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5418" y="2991922"/>
            <a:ext cx="182166" cy="18216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7"/>
          <p:cNvSpPr/>
          <p:nvPr/>
        </p:nvSpPr>
        <p:spPr>
          <a:xfrm>
            <a:off x="6093976" y="3420666"/>
            <a:ext cx="1687711" cy="210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6093976" y="3712607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HTML + CSS + JavaScript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7"/>
          <p:cNvSpPr/>
          <p:nvPr/>
        </p:nvSpPr>
        <p:spPr>
          <a:xfrm>
            <a:off x="6093976" y="4009549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Interfaz responsiva y accesible desde cualquier dispositivo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5958959" y="4495562"/>
            <a:ext cx="8198882" cy="1614964"/>
          </a:xfrm>
          <a:prstGeom prst="roundRect">
            <a:avLst>
              <a:gd fmla="val 1254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7"/>
          <p:cNvSpPr/>
          <p:nvPr/>
        </p:nvSpPr>
        <p:spPr>
          <a:xfrm>
            <a:off x="6093976" y="4630579"/>
            <a:ext cx="405051" cy="405051"/>
          </a:xfrm>
          <a:prstGeom prst="roundRect">
            <a:avLst>
              <a:gd fmla="val 22572678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9" name="Google Shape;18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05418" y="4741902"/>
            <a:ext cx="182166" cy="18216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7"/>
          <p:cNvSpPr/>
          <p:nvPr/>
        </p:nvSpPr>
        <p:spPr>
          <a:xfrm>
            <a:off x="6093976" y="5170646"/>
            <a:ext cx="1687711" cy="210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Base de Datos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7"/>
          <p:cNvSpPr/>
          <p:nvPr/>
        </p:nvSpPr>
        <p:spPr>
          <a:xfrm>
            <a:off x="6093976" y="5462588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MariaDB (SkySQL)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7"/>
          <p:cNvSpPr/>
          <p:nvPr/>
        </p:nvSpPr>
        <p:spPr>
          <a:xfrm>
            <a:off x="6093976" y="5759529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Almacenamiento relacional confiable y escalable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7"/>
          <p:cNvSpPr/>
          <p:nvPr/>
        </p:nvSpPr>
        <p:spPr>
          <a:xfrm>
            <a:off x="6093976" y="6380559"/>
            <a:ext cx="405051" cy="405051"/>
          </a:xfrm>
          <a:prstGeom prst="roundRect">
            <a:avLst>
              <a:gd fmla="val 22572678" name="adj"/>
            </a:avLst>
          </a:prstGeom>
          <a:solidFill>
            <a:srgbClr val="40323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7"/>
          <p:cNvSpPr/>
          <p:nvPr/>
        </p:nvSpPr>
        <p:spPr>
          <a:xfrm>
            <a:off x="5958959" y="6245543"/>
            <a:ext cx="8198882" cy="1614964"/>
          </a:xfrm>
          <a:prstGeom prst="roundRect">
            <a:avLst>
              <a:gd fmla="val 1254" name="adj"/>
            </a:avLst>
          </a:prstGeom>
          <a:solidFill>
            <a:srgbClr val="5F515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740733" y="7860507"/>
            <a:ext cx="1756881" cy="3310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6" name="Google Shape;196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05418" y="6491883"/>
            <a:ext cx="182166" cy="18216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7"/>
          <p:cNvSpPr/>
          <p:nvPr/>
        </p:nvSpPr>
        <p:spPr>
          <a:xfrm>
            <a:off x="6093976" y="6920627"/>
            <a:ext cx="1738789" cy="210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IA y Automatización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7"/>
          <p:cNvSpPr/>
          <p:nvPr/>
        </p:nvSpPr>
        <p:spPr>
          <a:xfrm>
            <a:off x="6093976" y="7212568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Chatbot + OCR + n8n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7"/>
          <p:cNvSpPr/>
          <p:nvPr/>
        </p:nvSpPr>
        <p:spPr>
          <a:xfrm>
            <a:off x="6093976" y="7509510"/>
            <a:ext cx="7928848" cy="215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Inteligencia artificial para consultas y automatización de procesos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157841" y="7455884"/>
            <a:ext cx="390366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6" name="Google Shape;2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031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8"/>
          <p:cNvSpPr/>
          <p:nvPr/>
        </p:nvSpPr>
        <p:spPr>
          <a:xfrm>
            <a:off x="6100763" y="482679"/>
            <a:ext cx="5487472" cy="548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3450"/>
              <a:buFont typeface="Arial"/>
              <a:buNone/>
            </a:pPr>
            <a:r>
              <a:rPr b="1" lang="en-US" sz="345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Arquitectura del sistema</a:t>
            </a:r>
            <a:endParaRPr sz="3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8"/>
          <p:cNvSpPr/>
          <p:nvPr/>
        </p:nvSpPr>
        <p:spPr>
          <a:xfrm>
            <a:off x="6186106" y="1037112"/>
            <a:ext cx="7915275" cy="561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350"/>
              <a:buFont typeface="Arial"/>
              <a:buNone/>
            </a:pPr>
            <a:r>
              <a:rPr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Diseño multicapa que integra aplicaciones web, backend, base de datos y servicios externos de apoyo.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09" name="Google Shape;20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00763" y="1731822"/>
            <a:ext cx="526494" cy="114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8"/>
          <p:cNvSpPr/>
          <p:nvPr/>
        </p:nvSpPr>
        <p:spPr>
          <a:xfrm>
            <a:off x="6784538" y="1904344"/>
            <a:ext cx="2396252" cy="274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Capa de Presentación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6802756" y="2196106"/>
            <a:ext cx="7213282" cy="561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350"/>
              <a:buFont typeface="Arial"/>
              <a:buNone/>
            </a:pPr>
            <a:r>
              <a:rPr b="1"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Navegador Web (Django/HTML)</a:t>
            </a:r>
            <a:r>
              <a:rPr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- Interfaz multiplataforma accesible desde computadores y dispositivos móviles.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12" name="Google Shape;21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06371" y="3148130"/>
            <a:ext cx="526494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8"/>
          <p:cNvSpPr/>
          <p:nvPr/>
        </p:nvSpPr>
        <p:spPr>
          <a:xfrm>
            <a:off x="7082439" y="3219748"/>
            <a:ext cx="2194084" cy="274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Capa de Lógica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7061684" y="3609465"/>
            <a:ext cx="6950035" cy="561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350"/>
              <a:buFont typeface="Arial"/>
              <a:buNone/>
            </a:pPr>
            <a:r>
              <a:rPr b="1"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Backend en Python</a:t>
            </a:r>
            <a:r>
              <a:rPr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- Intermediario entre aplicaciones cliente y base de datos, gestiona operaciones principales.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15" name="Google Shape;21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9315" y="4796363"/>
            <a:ext cx="526494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8"/>
          <p:cNvSpPr/>
          <p:nvPr/>
        </p:nvSpPr>
        <p:spPr>
          <a:xfrm>
            <a:off x="7420441" y="4895307"/>
            <a:ext cx="2194084" cy="274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Capa de Datos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7414593" y="5257732"/>
            <a:ext cx="6686788" cy="561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350"/>
              <a:buFont typeface="Arial"/>
              <a:buNone/>
            </a:pPr>
            <a:r>
              <a:rPr b="1"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Base de Datos MariaDB</a:t>
            </a:r>
            <a:r>
              <a:rPr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- Centraliza información de vecinos, directorio, reservas, certificados y proyectos.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18" name="Google Shape;21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61684" y="6322872"/>
            <a:ext cx="526494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8"/>
          <p:cNvSpPr/>
          <p:nvPr/>
        </p:nvSpPr>
        <p:spPr>
          <a:xfrm>
            <a:off x="7746728" y="6392554"/>
            <a:ext cx="2579132" cy="274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Integraciones Externas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8"/>
          <p:cNvSpPr/>
          <p:nvPr/>
        </p:nvSpPr>
        <p:spPr>
          <a:xfrm>
            <a:off x="7746728" y="6729888"/>
            <a:ext cx="6423422" cy="561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350"/>
              <a:buFont typeface="Arial"/>
              <a:buNone/>
            </a:pPr>
            <a:r>
              <a:rPr b="1"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Servicios complementarios</a:t>
            </a:r>
            <a:r>
              <a:rPr lang="en-US" sz="135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- Chatbot IA, OCR, automatización n8n y notificaciones por correo.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/>
          <p:nvPr/>
        </p:nvSpPr>
        <p:spPr>
          <a:xfrm>
            <a:off x="396835" y="311825"/>
            <a:ext cx="676548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Funcionalidades principales y modelo de datos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9"/>
          <p:cNvSpPr/>
          <p:nvPr/>
        </p:nvSpPr>
        <p:spPr>
          <a:xfrm>
            <a:off x="396818" y="864498"/>
            <a:ext cx="50016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Levantamiento de requerimientos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396835" y="1275517"/>
            <a:ext cx="6765488" cy="5327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Se realizó un proceso de análisis de procesos actuales y revisión de buenas</a:t>
            </a:r>
            <a:endParaRPr sz="1600">
              <a:solidFill>
                <a:srgbClr val="D3C9C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prácticas en sistemas de gestión comunitaria.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9"/>
          <p:cNvSpPr/>
          <p:nvPr/>
        </p:nvSpPr>
        <p:spPr>
          <a:xfrm>
            <a:off x="396834" y="2027513"/>
            <a:ext cx="7485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Los requerimientos se clasificaron en </a:t>
            </a: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funcionales</a:t>
            </a: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(registro, certificados, proyectos, reservas, chatbot) y </a:t>
            </a:r>
            <a:r>
              <a:rPr b="1"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no funcionales</a:t>
            </a: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(seguridad, usabilidad, disponibilidad 24/7, trazabilidad).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9"/>
          <p:cNvSpPr/>
          <p:nvPr/>
        </p:nvSpPr>
        <p:spPr>
          <a:xfrm>
            <a:off x="255390" y="2797567"/>
            <a:ext cx="7485578" cy="21788"/>
          </a:xfrm>
          <a:prstGeom prst="rect">
            <a:avLst/>
          </a:prstGeom>
          <a:solidFill>
            <a:srgbClr val="D3C9C5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9"/>
          <p:cNvSpPr/>
          <p:nvPr/>
        </p:nvSpPr>
        <p:spPr>
          <a:xfrm>
            <a:off x="255407" y="3152950"/>
            <a:ext cx="28509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1666"/>
              </a:lnSpc>
              <a:spcBef>
                <a:spcPts val="0"/>
              </a:spcBef>
              <a:spcAft>
                <a:spcPts val="0"/>
              </a:spcAft>
              <a:buClr>
                <a:srgbClr val="FFF8F5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FFF8F5"/>
                </a:solidFill>
                <a:latin typeface="Arial"/>
                <a:ea typeface="Arial"/>
                <a:cs typeface="Arial"/>
                <a:sym typeface="Arial"/>
              </a:rPr>
              <a:t>Modelo de datos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255403" y="3751870"/>
            <a:ext cx="7485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El diseño de la base de datos se construyó aplicando normalización para reducir redundancias y asegurar consistencia. Se definieron entidades principales, relaciones, claves primarias y foráneas con restricciones de integridad.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9"/>
          <p:cNvSpPr/>
          <p:nvPr/>
        </p:nvSpPr>
        <p:spPr>
          <a:xfrm>
            <a:off x="255390" y="4501031"/>
            <a:ext cx="74856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Incluye diccionario de datos completo con tipos de dato, formatos y observaciones</a:t>
            </a:r>
            <a:endParaRPr sz="1600">
              <a:solidFill>
                <a:srgbClr val="D3C9C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D3C9C5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D3C9C5"/>
                </a:solidFill>
                <a:latin typeface="Arial"/>
                <a:ea typeface="Arial"/>
                <a:cs typeface="Arial"/>
                <a:sym typeface="Arial"/>
              </a:rPr>
              <a:t> para desarrollo y mantención.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35" name="Google Shape;2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6735" y="963692"/>
            <a:ext cx="6074331" cy="6074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03023" y="7455884"/>
            <a:ext cx="1845184" cy="695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2025-10-17T21:04:51Z</dcterms:created>
</cp:coreProperties>
</file>